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6" r:id="rId2"/>
    <p:sldId id="285" r:id="rId3"/>
    <p:sldId id="265" r:id="rId4"/>
    <p:sldId id="288" r:id="rId5"/>
    <p:sldId id="323" r:id="rId6"/>
    <p:sldId id="319" r:id="rId7"/>
    <p:sldId id="266" r:id="rId8"/>
    <p:sldId id="260" r:id="rId9"/>
    <p:sldId id="261" r:id="rId10"/>
    <p:sldId id="268" r:id="rId11"/>
    <p:sldId id="267" r:id="rId12"/>
    <p:sldId id="262" r:id="rId13"/>
    <p:sldId id="263" r:id="rId14"/>
    <p:sldId id="300" r:id="rId15"/>
    <p:sldId id="264" r:id="rId16"/>
    <p:sldId id="271" r:id="rId17"/>
    <p:sldId id="257" r:id="rId18"/>
    <p:sldId id="258" r:id="rId19"/>
    <p:sldId id="270" r:id="rId20"/>
    <p:sldId id="281" r:id="rId21"/>
    <p:sldId id="283" r:id="rId22"/>
    <p:sldId id="282" r:id="rId23"/>
    <p:sldId id="287" r:id="rId24"/>
    <p:sldId id="299" r:id="rId25"/>
    <p:sldId id="307" r:id="rId26"/>
    <p:sldId id="306" r:id="rId27"/>
    <p:sldId id="280" r:id="rId28"/>
    <p:sldId id="312" r:id="rId29"/>
    <p:sldId id="313" r:id="rId30"/>
    <p:sldId id="269" r:id="rId31"/>
    <p:sldId id="314" r:id="rId32"/>
    <p:sldId id="324" r:id="rId33"/>
    <p:sldId id="325" r:id="rId34"/>
    <p:sldId id="326" r:id="rId35"/>
    <p:sldId id="272" r:id="rId36"/>
    <p:sldId id="284" r:id="rId37"/>
    <p:sldId id="273" r:id="rId38"/>
    <p:sldId id="274" r:id="rId39"/>
    <p:sldId id="275" r:id="rId40"/>
    <p:sldId id="276" r:id="rId41"/>
    <p:sldId id="290" r:id="rId42"/>
    <p:sldId id="315" r:id="rId43"/>
    <p:sldId id="289" r:id="rId44"/>
    <p:sldId id="297" r:id="rId45"/>
    <p:sldId id="298" r:id="rId46"/>
    <p:sldId id="316" r:id="rId47"/>
    <p:sldId id="277" r:id="rId48"/>
    <p:sldId id="278" r:id="rId49"/>
    <p:sldId id="279" r:id="rId50"/>
    <p:sldId id="286" r:id="rId51"/>
    <p:sldId id="308" r:id="rId52"/>
    <p:sldId id="309" r:id="rId53"/>
    <p:sldId id="292" r:id="rId54"/>
    <p:sldId id="293" r:id="rId55"/>
    <p:sldId id="296" r:id="rId56"/>
    <p:sldId id="291" r:id="rId57"/>
    <p:sldId id="295" r:id="rId58"/>
    <p:sldId id="294" r:id="rId59"/>
    <p:sldId id="301" r:id="rId60"/>
    <p:sldId id="302" r:id="rId61"/>
    <p:sldId id="303" r:id="rId62"/>
    <p:sldId id="304" r:id="rId63"/>
    <p:sldId id="320" r:id="rId64"/>
    <p:sldId id="305" r:id="rId65"/>
    <p:sldId id="321" r:id="rId66"/>
    <p:sldId id="322" r:id="rId67"/>
    <p:sldId id="317" r:id="rId68"/>
    <p:sldId id="318" r:id="rId69"/>
    <p:sldId id="311" r:id="rId70"/>
    <p:sldId id="31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  <p14:sldId id="323"/>
          </p14:sldIdLst>
        </p14:section>
        <p14:section name="Early examples" id="{343B4267-B274-468F-94C6-B0E76C4CA937}">
          <p14:sldIdLst>
            <p14:sldId id="319"/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  <p14:sldId id="312"/>
            <p14:sldId id="313"/>
            <p14:sldId id="269"/>
            <p14:sldId id="314"/>
            <p14:sldId id="324"/>
            <p14:sldId id="325"/>
            <p14:sldId id="326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315"/>
            <p14:sldId id="289"/>
            <p14:sldId id="297"/>
            <p14:sldId id="298"/>
            <p14:sldId id="316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  <p14:sldId id="303"/>
            <p14:sldId id="304"/>
            <p14:sldId id="320"/>
            <p14:sldId id="305"/>
            <p14:sldId id="321"/>
            <p14:sldId id="322"/>
            <p14:sldId id="317"/>
            <p14:sldId id="318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6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8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inoff.co.nz/society/09-03-2020/the-three-phases-of-covid-19-and-how-we-can-make-it-manageable/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agereyes.org/blog/2020/the-visual-evolution-of-the-flattening-the-curve-information-graphic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lectures/Rankin_DataSuccess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sarchive.gwu.edu/document/29153-oct-14-first-u-2-photographs-soviet-missiles-cuba-1962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dvs.com/from-space-to-story-in-data-journalism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692804/fires-in-the-amazon-rainforests-were-likely-intentional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journalism.com/survey/2022/skills-and-tools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ourish.studio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urnalism.com/read/blog/best-data-journalism-projects-2021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AADD2D14-D089-F6D9-B59E-152C9B4F0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2F942F7-320D-8C57-8F97-9CF1BFBF5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4" y="4621161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</a:t>
            </a:r>
            <a:r>
              <a:rPr lang="en-US" sz="1800" dirty="0">
                <a:solidFill>
                  <a:srgbClr val="0070C0"/>
                </a:solidFill>
              </a:rPr>
              <a:t>hierarchical Bayes</a:t>
            </a:r>
            <a:r>
              <a:rPr lang="en-US" sz="1800" dirty="0"/>
              <a:t>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</a:t>
            </a:r>
            <a:r>
              <a:rPr lang="en-US" dirty="0">
                <a:solidFill>
                  <a:srgbClr val="0070C0"/>
                </a:solidFill>
              </a:rPr>
              <a:t>Magic Wall</a:t>
            </a:r>
            <a:r>
              <a:rPr lang="en-US" dirty="0"/>
              <a:t>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dynamic, interactive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2016 US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Doug Jones, over rival Republican, Roy Moore.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Hilary Clinton – Donald Trump contest the needle earned a place in media</a:t>
            </a:r>
          </a:p>
          <a:p>
            <a:r>
              <a:rPr lang="en-US" dirty="0"/>
              <a:t>infamy. “For much of the night, ‘the needle’ — a quivering indicator of which</a:t>
            </a:r>
          </a:p>
          <a:p>
            <a:r>
              <a:rPr lang="en-US" dirty="0"/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fivethirtyeight.com 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Schneiderman:</a:t>
            </a:r>
          </a:p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color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r>
              <a:rPr lang="en-US" dirty="0"/>
              <a:t>Satellite journalism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70C0"/>
                </a:solidFill>
              </a:rPr>
              <a:t>Circle size </a:t>
            </a:r>
            <a:r>
              <a:rPr lang="en-US" sz="1600" dirty="0"/>
              <a:t>~ likes &amp; shares on social media</a:t>
            </a:r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377FF-45CF-8273-E43E-1FF941BDE112}"/>
              </a:ext>
            </a:extLst>
          </p:cNvPr>
          <p:cNvSpPr/>
          <p:nvPr/>
        </p:nvSpPr>
        <p:spPr>
          <a:xfrm>
            <a:off x="3657600" y="1219200"/>
            <a:ext cx="44958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76072 w 2133600"/>
              <a:gd name="connsiteY1" fmla="*/ 0 h 1477328"/>
              <a:gd name="connsiteX2" fmla="*/ 1109472 w 2133600"/>
              <a:gd name="connsiteY2" fmla="*/ 0 h 1477328"/>
              <a:gd name="connsiteX3" fmla="*/ 1664208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40565 h 1477328"/>
              <a:gd name="connsiteX7" fmla="*/ 2133600 w 2133600"/>
              <a:gd name="connsiteY7" fmla="*/ 1477328 h 1477328"/>
              <a:gd name="connsiteX8" fmla="*/ 1557528 w 2133600"/>
              <a:gd name="connsiteY8" fmla="*/ 1477328 h 1477328"/>
              <a:gd name="connsiteX9" fmla="*/ 1024128 w 2133600"/>
              <a:gd name="connsiteY9" fmla="*/ 1477328 h 1477328"/>
              <a:gd name="connsiteX10" fmla="*/ 554736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999659 h 1477328"/>
              <a:gd name="connsiteX13" fmla="*/ 0 w 2133600"/>
              <a:gd name="connsiteY13" fmla="*/ 477669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130611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gun ownership &amp; murders?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r>
              <a:rPr lang="en-US" dirty="0"/>
              <a:t>What makes them effective?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laws on gun ownership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91046-6FD9-019C-924A-D53EE04B2027}"/>
              </a:ext>
            </a:extLst>
          </p:cNvPr>
          <p:cNvSpPr txBox="1"/>
          <p:nvPr/>
        </p:nvSpPr>
        <p:spPr>
          <a:xfrm>
            <a:off x="7162800" y="35052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Highlighting the </a:t>
            </a:r>
            <a:r>
              <a:rPr lang="en-CA" sz="1400" dirty="0">
                <a:solidFill>
                  <a:srgbClr val="FF0000"/>
                </a:solidFill>
              </a:rPr>
              <a:t>“F” </a:t>
            </a:r>
            <a:r>
              <a:rPr lang="en-CA" sz="1400" dirty="0"/>
              <a:t>grades to make the point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/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2107-3967-4309-9202-00D57940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Traffic stops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D0658-1C9E-5C9B-67B0-71AF912C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95515-8D16-6B93-D47F-EF2F40937974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 of traffic tickets issued for </a:t>
            </a:r>
            <a:r>
              <a:rPr lang="en-CA" dirty="0">
                <a:solidFill>
                  <a:srgbClr val="0070C0"/>
                </a:solidFill>
              </a:rPr>
              <a:t>discretionary</a:t>
            </a:r>
            <a:r>
              <a:rPr lang="en-CA" dirty="0"/>
              <a:t> (non-moving) violations </a:t>
            </a:r>
          </a:p>
          <a:p>
            <a:r>
              <a:rPr lang="en-CA" dirty="0"/>
              <a:t>Argument: Proportion of tickets to Blacks </a:t>
            </a:r>
            <a:r>
              <a:rPr lang="en-CA" dirty="0">
                <a:sym typeface="Symbol" panose="05050102010706020507" pitchFamily="18" charset="2"/>
              </a:rPr>
              <a:t> proportion in the population</a:t>
            </a:r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67F7A8-4408-76FE-950B-F9596D264799}"/>
              </a:ext>
            </a:extLst>
          </p:cNvPr>
          <p:cNvGrpSpPr/>
          <p:nvPr/>
        </p:nvGrpSpPr>
        <p:grpSpPr>
          <a:xfrm>
            <a:off x="533400" y="2254912"/>
            <a:ext cx="6959443" cy="4284000"/>
            <a:chOff x="990600" y="2254912"/>
            <a:chExt cx="6959443" cy="4284000"/>
          </a:xfrm>
        </p:grpSpPr>
        <p:pic>
          <p:nvPicPr>
            <p:cNvPr id="5" name="Picture 4" descr="A newspaper with a group of candles&#10;&#10;Description automatically generated">
              <a:extLst>
                <a:ext uri="{FF2B5EF4-FFF2-40B4-BE49-F238E27FC236}">
                  <a16:creationId xmlns:a16="http://schemas.microsoft.com/office/drawing/2014/main" id="{49980FCA-BCC5-43DC-1527-196E96A3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254912"/>
              <a:ext cx="6959443" cy="428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0E858-3ED5-41B0-1E52-8F0C71F2E900}"/>
                </a:ext>
              </a:extLst>
            </p:cNvPr>
            <p:cNvSpPr/>
            <p:nvPr/>
          </p:nvSpPr>
          <p:spPr>
            <a:xfrm>
              <a:off x="5638800" y="5486400"/>
              <a:ext cx="1143000" cy="6873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95536-41FE-80B9-6E0A-EFB7272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4" y="1898959"/>
            <a:ext cx="2390476" cy="145714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90417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295B-6491-6CDD-80D4-339A7DBE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1630362"/>
          </a:xfrm>
        </p:spPr>
        <p:txBody>
          <a:bodyPr>
            <a:normAutofit/>
          </a:bodyPr>
          <a:lstStyle/>
          <a:p>
            <a:r>
              <a:rPr lang="en-CA" i="1" dirty="0"/>
              <a:t>Star</a:t>
            </a:r>
            <a:r>
              <a:rPr lang="en-CA" dirty="0"/>
              <a:t> gets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6A4F2-F76D-F87C-3BFC-61A8B5B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newspaper with a person in a suit&#10;&#10;Description automatically generated">
            <a:extLst>
              <a:ext uri="{FF2B5EF4-FFF2-40B4-BE49-F238E27FC236}">
                <a16:creationId xmlns:a16="http://schemas.microsoft.com/office/drawing/2014/main" id="{47BAB91A-DECA-CDDC-CFEE-985625A3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33400"/>
            <a:ext cx="4885714" cy="55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65823-C76E-49C9-E3CE-9E4C13460B9F}"/>
              </a:ext>
            </a:extLst>
          </p:cNvPr>
          <p:cNvSpPr txBox="1"/>
          <p:nvPr/>
        </p:nvSpPr>
        <p:spPr>
          <a:xfrm>
            <a:off x="457200" y="22860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Among the most satisfying outcomes for data journalists is when their stories lead to concrete attention</a:t>
            </a:r>
          </a:p>
        </p:txBody>
      </p:sp>
    </p:spTree>
    <p:extLst>
      <p:ext uri="{BB962C8B-B14F-4D97-AF65-F5344CB8AC3E}">
        <p14:creationId xmlns:p14="http://schemas.microsoft.com/office/powerpoint/2010/main" val="189205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9F3-7DA9-6187-CAF4-63CDF94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2011362"/>
          </a:xfrm>
        </p:spPr>
        <p:txBody>
          <a:bodyPr>
            <a:normAutofit fontScale="90000"/>
          </a:bodyPr>
          <a:lstStyle/>
          <a:p>
            <a:r>
              <a:rPr lang="en-CA" dirty="0"/>
              <a:t>But not without pushback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17323-5771-5BB4-AA1A-2FD229E4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A newspaper article with a person in a suit&#10;&#10;Description automatically generated">
            <a:extLst>
              <a:ext uri="{FF2B5EF4-FFF2-40B4-BE49-F238E27FC236}">
                <a16:creationId xmlns:a16="http://schemas.microsoft.com/office/drawing/2014/main" id="{FD11B8FA-F314-B278-B47E-AFFA1842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6706"/>
            <a:ext cx="5031400" cy="6076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639D60-EB45-A4DB-B7A7-5643182B2D79}"/>
              </a:ext>
            </a:extLst>
          </p:cNvPr>
          <p:cNvSpPr/>
          <p:nvPr/>
        </p:nvSpPr>
        <p:spPr>
          <a:xfrm>
            <a:off x="5029200" y="5208294"/>
            <a:ext cx="1676400" cy="1268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AA472-B76D-3C1E-616C-06DB642D388B}"/>
              </a:ext>
            </a:extLst>
          </p:cNvPr>
          <p:cNvSpPr txBox="1"/>
          <p:nvPr/>
        </p:nvSpPr>
        <p:spPr>
          <a:xfrm>
            <a:off x="455000" y="5103674"/>
            <a:ext cx="2438400" cy="1169551"/>
          </a:xfrm>
          <a:custGeom>
            <a:avLst/>
            <a:gdLst>
              <a:gd name="connsiteX0" fmla="*/ 0 w 2438400"/>
              <a:gd name="connsiteY0" fmla="*/ 0 h 1169551"/>
              <a:gd name="connsiteX1" fmla="*/ 463296 w 2438400"/>
              <a:gd name="connsiteY1" fmla="*/ 0 h 1169551"/>
              <a:gd name="connsiteX2" fmla="*/ 877824 w 2438400"/>
              <a:gd name="connsiteY2" fmla="*/ 0 h 1169551"/>
              <a:gd name="connsiteX3" fmla="*/ 1414272 w 2438400"/>
              <a:gd name="connsiteY3" fmla="*/ 0 h 1169551"/>
              <a:gd name="connsiteX4" fmla="*/ 1877568 w 2438400"/>
              <a:gd name="connsiteY4" fmla="*/ 0 h 1169551"/>
              <a:gd name="connsiteX5" fmla="*/ 2438400 w 2438400"/>
              <a:gd name="connsiteY5" fmla="*/ 0 h 1169551"/>
              <a:gd name="connsiteX6" fmla="*/ 2438400 w 2438400"/>
              <a:gd name="connsiteY6" fmla="*/ 608167 h 1169551"/>
              <a:gd name="connsiteX7" fmla="*/ 2438400 w 2438400"/>
              <a:gd name="connsiteY7" fmla="*/ 1169551 h 1169551"/>
              <a:gd name="connsiteX8" fmla="*/ 1950720 w 2438400"/>
              <a:gd name="connsiteY8" fmla="*/ 1169551 h 1169551"/>
              <a:gd name="connsiteX9" fmla="*/ 1536192 w 2438400"/>
              <a:gd name="connsiteY9" fmla="*/ 1169551 h 1169551"/>
              <a:gd name="connsiteX10" fmla="*/ 1048512 w 2438400"/>
              <a:gd name="connsiteY10" fmla="*/ 1169551 h 1169551"/>
              <a:gd name="connsiteX11" fmla="*/ 560832 w 2438400"/>
              <a:gd name="connsiteY11" fmla="*/ 1169551 h 1169551"/>
              <a:gd name="connsiteX12" fmla="*/ 0 w 2438400"/>
              <a:gd name="connsiteY12" fmla="*/ 1169551 h 1169551"/>
              <a:gd name="connsiteX13" fmla="*/ 0 w 2438400"/>
              <a:gd name="connsiteY13" fmla="*/ 561384 h 1169551"/>
              <a:gd name="connsiteX14" fmla="*/ 0 w 2438400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169551" extrusionOk="0">
                <a:moveTo>
                  <a:pt x="0" y="0"/>
                </a:moveTo>
                <a:cubicBezTo>
                  <a:pt x="129870" y="-27241"/>
                  <a:pt x="319419" y="12008"/>
                  <a:pt x="463296" y="0"/>
                </a:cubicBezTo>
                <a:cubicBezTo>
                  <a:pt x="607173" y="-12008"/>
                  <a:pt x="771866" y="8214"/>
                  <a:pt x="877824" y="0"/>
                </a:cubicBezTo>
                <a:cubicBezTo>
                  <a:pt x="983782" y="-8214"/>
                  <a:pt x="1204859" y="17066"/>
                  <a:pt x="1414272" y="0"/>
                </a:cubicBezTo>
                <a:cubicBezTo>
                  <a:pt x="1623685" y="-17066"/>
                  <a:pt x="1703277" y="15473"/>
                  <a:pt x="1877568" y="0"/>
                </a:cubicBezTo>
                <a:cubicBezTo>
                  <a:pt x="2051859" y="-15473"/>
                  <a:pt x="2254362" y="16594"/>
                  <a:pt x="2438400" y="0"/>
                </a:cubicBezTo>
                <a:cubicBezTo>
                  <a:pt x="2477514" y="204061"/>
                  <a:pt x="2409390" y="372047"/>
                  <a:pt x="2438400" y="608167"/>
                </a:cubicBezTo>
                <a:cubicBezTo>
                  <a:pt x="2467410" y="844287"/>
                  <a:pt x="2423281" y="1028222"/>
                  <a:pt x="2438400" y="1169551"/>
                </a:cubicBezTo>
                <a:cubicBezTo>
                  <a:pt x="2315834" y="1189574"/>
                  <a:pt x="2134582" y="1152820"/>
                  <a:pt x="1950720" y="1169551"/>
                </a:cubicBezTo>
                <a:cubicBezTo>
                  <a:pt x="1766858" y="1186282"/>
                  <a:pt x="1687891" y="1138797"/>
                  <a:pt x="1536192" y="1169551"/>
                </a:cubicBezTo>
                <a:cubicBezTo>
                  <a:pt x="1384493" y="1200305"/>
                  <a:pt x="1158068" y="1137895"/>
                  <a:pt x="1048512" y="1169551"/>
                </a:cubicBezTo>
                <a:cubicBezTo>
                  <a:pt x="938956" y="1201207"/>
                  <a:pt x="690578" y="1148419"/>
                  <a:pt x="560832" y="1169551"/>
                </a:cubicBezTo>
                <a:cubicBezTo>
                  <a:pt x="431086" y="1190683"/>
                  <a:pt x="269835" y="1131949"/>
                  <a:pt x="0" y="1169551"/>
                </a:cubicBezTo>
                <a:cubicBezTo>
                  <a:pt x="-26984" y="979932"/>
                  <a:pt x="23845" y="817146"/>
                  <a:pt x="0" y="561384"/>
                </a:cubicBezTo>
                <a:cubicBezTo>
                  <a:pt x="-23845" y="305622"/>
                  <a:pt x="3087" y="25988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“many factors other than skin color affect how one is treated, but the effect of skin colour was persistent and cannot be dismissed”</a:t>
            </a:r>
          </a:p>
        </p:txBody>
      </p:sp>
    </p:spTree>
    <p:extLst>
      <p:ext uri="{BB962C8B-B14F-4D97-AF65-F5344CB8AC3E}">
        <p14:creationId xmlns:p14="http://schemas.microsoft.com/office/powerpoint/2010/main" val="427268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6768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505200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0ED-1674-B154-AAAB-12C5897F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249362"/>
          </a:xfrm>
        </p:spPr>
        <p:txBody>
          <a:bodyPr>
            <a:normAutofit fontScale="90000"/>
          </a:bodyPr>
          <a:lstStyle/>
          <a:p>
            <a:r>
              <a:rPr lang="en-CA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B19E0-8F66-260E-B64E-04A5C128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graph of a graph showing the cost of a health executable&#10;&#10;Description automatically generated with medium confidence">
            <a:extLst>
              <a:ext uri="{FF2B5EF4-FFF2-40B4-BE49-F238E27FC236}">
                <a16:creationId xmlns:a16="http://schemas.microsoft.com/office/drawing/2014/main" id="{5A07414D-4840-7AA3-B7DE-583C813A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9" y="609600"/>
            <a:ext cx="5371563" cy="58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2721F-5A77-9077-A70C-F0CD0D365471}"/>
              </a:ext>
            </a:extLst>
          </p:cNvPr>
          <p:cNvSpPr txBox="1"/>
          <p:nvPr/>
        </p:nvSpPr>
        <p:spPr>
          <a:xfrm>
            <a:off x="457200" y="22098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the main message of this chart?</a:t>
            </a:r>
          </a:p>
          <a:p>
            <a:endParaRPr lang="en-CA" dirty="0"/>
          </a:p>
          <a:p>
            <a:r>
              <a:rPr lang="en-CA" dirty="0"/>
              <a:t>Is it effective?</a:t>
            </a:r>
          </a:p>
        </p:txBody>
      </p:sp>
    </p:spTree>
    <p:extLst>
      <p:ext uri="{BB962C8B-B14F-4D97-AF65-F5344CB8AC3E}">
        <p14:creationId xmlns:p14="http://schemas.microsoft.com/office/powerpoint/2010/main" val="1556484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C8C4B-60DD-4DAF-8C12-FD1D77D4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81" y="2401156"/>
            <a:ext cx="6624637" cy="4315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477520 w 3048000"/>
              <a:gd name="connsiteY1" fmla="*/ 0 h 3693319"/>
              <a:gd name="connsiteX2" fmla="*/ 894080 w 3048000"/>
              <a:gd name="connsiteY2" fmla="*/ 0 h 3693319"/>
              <a:gd name="connsiteX3" fmla="*/ 1463040 w 3048000"/>
              <a:gd name="connsiteY3" fmla="*/ 0 h 3693319"/>
              <a:gd name="connsiteX4" fmla="*/ 1940560 w 3048000"/>
              <a:gd name="connsiteY4" fmla="*/ 0 h 3693319"/>
              <a:gd name="connsiteX5" fmla="*/ 241808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53751 h 3693319"/>
              <a:gd name="connsiteX8" fmla="*/ 3048000 w 3048000"/>
              <a:gd name="connsiteY8" fmla="*/ 981368 h 3693319"/>
              <a:gd name="connsiteX9" fmla="*/ 3048000 w 3048000"/>
              <a:gd name="connsiteY9" fmla="*/ 1435118 h 3693319"/>
              <a:gd name="connsiteX10" fmla="*/ 3048000 w 3048000"/>
              <a:gd name="connsiteY10" fmla="*/ 1888869 h 3693319"/>
              <a:gd name="connsiteX11" fmla="*/ 3048000 w 3048000"/>
              <a:gd name="connsiteY11" fmla="*/ 2416486 h 3693319"/>
              <a:gd name="connsiteX12" fmla="*/ 3048000 w 3048000"/>
              <a:gd name="connsiteY12" fmla="*/ 2981036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92960 w 3048000"/>
              <a:gd name="connsiteY15" fmla="*/ 3693319 h 3693319"/>
              <a:gd name="connsiteX16" fmla="*/ 1584960 w 3048000"/>
              <a:gd name="connsiteY16" fmla="*/ 3693319 h 3693319"/>
              <a:gd name="connsiteX17" fmla="*/ 1016000 w 3048000"/>
              <a:gd name="connsiteY17" fmla="*/ 3693319 h 3693319"/>
              <a:gd name="connsiteX18" fmla="*/ 50800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239568 h 3693319"/>
              <a:gd name="connsiteX21" fmla="*/ 0 w 3048000"/>
              <a:gd name="connsiteY21" fmla="*/ 2748885 h 3693319"/>
              <a:gd name="connsiteX22" fmla="*/ 0 w 3048000"/>
              <a:gd name="connsiteY22" fmla="*/ 2147401 h 3693319"/>
              <a:gd name="connsiteX23" fmla="*/ 0 w 3048000"/>
              <a:gd name="connsiteY23" fmla="*/ 1619784 h 3693319"/>
              <a:gd name="connsiteX24" fmla="*/ 0 w 3048000"/>
              <a:gd name="connsiteY24" fmla="*/ 1129100 h 3693319"/>
              <a:gd name="connsiteX25" fmla="*/ 0 w 3048000"/>
              <a:gd name="connsiteY25" fmla="*/ 712283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0CE87-6230-5F85-195C-63B7B2F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Flatten the curve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4F304-8226-34F4-BC0D-AA0409C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cartoon of a person and a blue curve&#10;&#10;Description automatically generated">
            <a:extLst>
              <a:ext uri="{FF2B5EF4-FFF2-40B4-BE49-F238E27FC236}">
                <a16:creationId xmlns:a16="http://schemas.microsoft.com/office/drawing/2014/main" id="{00BA57E1-D2B7-E0EE-ADE5-C877137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6858000" cy="431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03194-9633-D2AF-1220-9FE7CAB1D3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Infographic created by epidemiologist Dr. </a:t>
            </a:r>
            <a:r>
              <a:rPr lang="en-CA" dirty="0" err="1"/>
              <a:t>Siouxsie</a:t>
            </a:r>
            <a:r>
              <a:rPr lang="en-CA" dirty="0"/>
              <a:t> Wiles &amp; illustrator Toby Morris for the New Zealand publication </a:t>
            </a:r>
            <a:r>
              <a:rPr lang="en-CA" dirty="0">
                <a:hlinkClick r:id="rId3"/>
              </a:rPr>
              <a:t>The Spinoff.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FBA45-C531-658A-038C-715162B90A1C}"/>
              </a:ext>
            </a:extLst>
          </p:cNvPr>
          <p:cNvSpPr txBox="1"/>
          <p:nvPr/>
        </p:nvSpPr>
        <p:spPr>
          <a:xfrm>
            <a:off x="685800" y="61722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Robert </a:t>
            </a:r>
            <a:r>
              <a:rPr lang="en-CA" sz="1400" dirty="0" err="1"/>
              <a:t>Kosara</a:t>
            </a:r>
            <a:r>
              <a:rPr lang="en-CA" sz="1400" dirty="0"/>
              <a:t>, </a:t>
            </a:r>
            <a:r>
              <a:rPr lang="en-CA" sz="1400" dirty="0">
                <a:hlinkClick r:id="rId4"/>
              </a:rPr>
              <a:t>https://eagereyes.org/blog/2020/the-visual-evolution-of-the-flattening-the-curve-information-graphic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3EB6-1B7E-3B73-6274-D2DCA30AB6E5}"/>
              </a:ext>
            </a:extLst>
          </p:cNvPr>
          <p:cNvSpPr txBox="1"/>
          <p:nvPr/>
        </p:nvSpPr>
        <p:spPr>
          <a:xfrm>
            <a:off x="7239000" y="1828800"/>
            <a:ext cx="152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Animated, rather than separate panels</a:t>
            </a:r>
          </a:p>
          <a:p>
            <a:endParaRPr lang="en-CA" sz="1600" dirty="0"/>
          </a:p>
          <a:p>
            <a:r>
              <a:rPr lang="en-CA" sz="1600" dirty="0"/>
              <a:t>Clear, memorable title</a:t>
            </a:r>
          </a:p>
          <a:p>
            <a:endParaRPr lang="en-CA" sz="1600" dirty="0"/>
          </a:p>
          <a:p>
            <a:r>
              <a:rPr lang="en-CA" sz="1600" dirty="0"/>
              <a:t>Simple drawing rather than messy data</a:t>
            </a:r>
          </a:p>
          <a:p>
            <a:endParaRPr lang="en-CA" sz="1600" dirty="0"/>
          </a:p>
          <a:p>
            <a:r>
              <a:rPr lang="en-CA" sz="1600" dirty="0"/>
              <a:t>Cases vs.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F3F7-A381-E370-DE3B-8B09EE374291}"/>
              </a:ext>
            </a:extLst>
          </p:cNvPr>
          <p:cNvSpPr txBox="1"/>
          <p:nvPr/>
        </p:nvSpPr>
        <p:spPr>
          <a:xfrm>
            <a:off x="6934200" y="18288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7B367-500D-319E-360F-66BE3088C4A2}"/>
              </a:ext>
            </a:extLst>
          </p:cNvPr>
          <p:cNvSpPr txBox="1"/>
          <p:nvPr/>
        </p:nvSpPr>
        <p:spPr>
          <a:xfrm>
            <a:off x="6972300" y="27928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40C17-B0C9-1B1E-6A59-483FE5D525BF}"/>
              </a:ext>
            </a:extLst>
          </p:cNvPr>
          <p:cNvSpPr txBox="1"/>
          <p:nvPr/>
        </p:nvSpPr>
        <p:spPr>
          <a:xfrm>
            <a:off x="6972300" y="35023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7BB0A-72A3-AEFC-D586-673DB4D5D706}"/>
              </a:ext>
            </a:extLst>
          </p:cNvPr>
          <p:cNvSpPr txBox="1"/>
          <p:nvPr/>
        </p:nvSpPr>
        <p:spPr>
          <a:xfrm>
            <a:off x="6947105" y="448105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E0B7-3AA7-96BB-3B5E-23FE7A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“Data” in Data Journalism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290D9-E80F-CC44-9195-E0909F20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EA13912F-2D74-E0E5-9A4B-C2B18F69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280211"/>
            <a:ext cx="7277100" cy="404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A5AE6-5A8E-39CF-6BD4-BC4799F9E1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Investigative reporting generates messy databases from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Challenges: Organize, clean, filter,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Goals: Find the story; make it credible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ED224-6779-AB26-3A0D-68E2233CC434}"/>
              </a:ext>
            </a:extLst>
          </p:cNvPr>
          <p:cNvSpPr txBox="1"/>
          <p:nvPr/>
        </p:nvSpPr>
        <p:spPr>
          <a:xfrm>
            <a:off x="685800" y="64770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Jim Rankin, </a:t>
            </a:r>
            <a:r>
              <a:rPr lang="en-CA" sz="1400" dirty="0">
                <a:hlinkClick r:id="rId3"/>
              </a:rPr>
              <a:t>Data Successes</a:t>
            </a:r>
            <a:r>
              <a:rPr lang="en-CA" sz="1400" dirty="0"/>
              <a:t>, 6135 Guest lecture, 2020</a:t>
            </a:r>
          </a:p>
        </p:txBody>
      </p:sp>
      <p:pic>
        <p:nvPicPr>
          <p:cNvPr id="10" name="Picture 9" descr="A close-up of a person&#10;&#10;Description automatically generated">
            <a:extLst>
              <a:ext uri="{FF2B5EF4-FFF2-40B4-BE49-F238E27FC236}">
                <a16:creationId xmlns:a16="http://schemas.microsoft.com/office/drawing/2014/main" id="{07097797-226F-654F-D7A8-D3360983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35" y="1070106"/>
            <a:ext cx="1050429" cy="1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1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FEF08-8312-DFA8-7F61-46C8EFA2BD16}"/>
              </a:ext>
            </a:extLst>
          </p:cNvPr>
          <p:cNvSpPr/>
          <p:nvPr/>
        </p:nvSpPr>
        <p:spPr>
          <a:xfrm>
            <a:off x="609600" y="5791200"/>
            <a:ext cx="2895600" cy="792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“Using our system, you will be able to find your MP - or any member - and look at their records directly. For every page for every MP, you will be able to:”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9F84926-83BB-3D95-13C9-05906A287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619"/>
            <a:ext cx="891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E0EC-DE05-195B-9827-E7F97046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Examples of #DDJ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8E50-5E3D-2788-404A-C3CB77B57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70BE-3905-CD0E-E693-410FE87A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8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F5523-CEDB-36CC-B1CA-DC1F36F6D7B7}"/>
              </a:ext>
            </a:extLst>
          </p:cNvPr>
          <p:cNvSpPr txBox="1"/>
          <p:nvPr/>
        </p:nvSpPr>
        <p:spPr>
          <a:xfrm>
            <a:off x="5410200" y="3048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could this graph be improved?</a:t>
            </a:r>
          </a:p>
        </p:txBody>
      </p:sp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has resulted in journalists gaining a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9D87-27E3-0AE9-6D2A-0152D9F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Cuban Missile Crisis: Before vs. After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17CCD-DCA4-A533-52D4-7A3DFACF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 descr="An aerial view of a military area&#10;&#10;Description automatically generated">
            <a:extLst>
              <a:ext uri="{FF2B5EF4-FFF2-40B4-BE49-F238E27FC236}">
                <a16:creationId xmlns:a16="http://schemas.microsoft.com/office/drawing/2014/main" id="{7B0CDB5B-ACD9-343F-0D37-3EE0E80CB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5" y="1981200"/>
            <a:ext cx="3707701" cy="3060000"/>
          </a:xfrm>
          <a:prstGeom prst="rect">
            <a:avLst/>
          </a:prstGeom>
        </p:spPr>
      </p:pic>
      <p:pic>
        <p:nvPicPr>
          <p:cNvPr id="8" name="Picture 7" descr="An aerial view of a forest&#10;&#10;Description automatically generated">
            <a:extLst>
              <a:ext uri="{FF2B5EF4-FFF2-40B4-BE49-F238E27FC236}">
                <a16:creationId xmlns:a16="http://schemas.microsoft.com/office/drawing/2014/main" id="{34998AF6-6EE9-D95C-ECE3-6873AA65E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85" y="1986116"/>
            <a:ext cx="3919350" cy="30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6D383-A603-C3A1-EE94-118A7B7F2F7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DDJ, but: U-2 photographs on Oct 14-15, 1962 were used to identify the build-up of  Soviet medium-range ballistic missiles in sites in Cuba, providing VISUAL PROOF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8DE5E-02C5-770D-908A-BC8374862539}"/>
              </a:ext>
            </a:extLst>
          </p:cNvPr>
          <p:cNvSpPr txBox="1"/>
          <p:nvPr/>
        </p:nvSpPr>
        <p:spPr>
          <a:xfrm>
            <a:off x="476865" y="6172200"/>
            <a:ext cx="782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https://nsarchive.gwu.edu/document/29153-oct-14-first-u-2-photographs-soviet-missiles-cuba-1962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41021-0650-FD09-969C-EED06335FE60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Analysts were able to identify: missile trailers, launching equipment, …</a:t>
            </a:r>
          </a:p>
        </p:txBody>
      </p:sp>
    </p:spTree>
    <p:extLst>
      <p:ext uri="{BB962C8B-B14F-4D97-AF65-F5344CB8AC3E}">
        <p14:creationId xmlns:p14="http://schemas.microsoft.com/office/powerpoint/2010/main" val="431048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La Pampa gold mine in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</a:t>
            </a:r>
            <a:r>
              <a:rPr lang="en-US" sz="1600" dirty="0">
                <a:hlinkClick r:id="rId3"/>
              </a:rPr>
              <a:t>Planet Labs</a:t>
            </a:r>
            <a:r>
              <a:rPr lang="en-US" sz="1600" dirty="0"/>
              <a:t>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553200" y="6019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 </a:t>
            </a:r>
            <a:r>
              <a:rPr lang="en-US" sz="1200" dirty="0">
                <a:hlinkClick r:id="rId3"/>
              </a:rPr>
              <a:t>https://www.planet.com/</a:t>
            </a:r>
            <a:r>
              <a:rPr lang="en-US" sz="1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DAEAC-9F52-B116-1646-1EEFDC4C3E1B}"/>
              </a:ext>
            </a:extLst>
          </p:cNvPr>
          <p:cNvSpPr/>
          <p:nvPr/>
        </p:nvSpPr>
        <p:spPr>
          <a:xfrm>
            <a:off x="5712542" y="363794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F94C8-1344-A368-396B-3DCF7ABF2A49}"/>
              </a:ext>
            </a:extLst>
          </p:cNvPr>
          <p:cNvSpPr/>
          <p:nvPr/>
        </p:nvSpPr>
        <p:spPr>
          <a:xfrm>
            <a:off x="2631638" y="3113140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8B5CE-3ED0-00B0-8B0C-FECEBB344D8D}"/>
              </a:ext>
            </a:extLst>
          </p:cNvPr>
          <p:cNvSpPr/>
          <p:nvPr/>
        </p:nvSpPr>
        <p:spPr>
          <a:xfrm>
            <a:off x="5673967" y="3110915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96A92-0786-C1F9-F1A4-B3652ECD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Remote sensing tools for telling stories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C55B0-4E3E-6F78-3499-21A51080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A two magazines with text on them&#10;&#10;Description automatically generated">
            <a:extLst>
              <a:ext uri="{FF2B5EF4-FFF2-40B4-BE49-F238E27FC236}">
                <a16:creationId xmlns:a16="http://schemas.microsoft.com/office/drawing/2014/main" id="{8D2D7441-9DB3-F788-4127-163674D9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00" y="1828800"/>
            <a:ext cx="5538900" cy="39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FA7A9-73EB-69BF-07AD-815515F3757E}"/>
              </a:ext>
            </a:extLst>
          </p:cNvPr>
          <p:cNvSpPr txBox="1"/>
          <p:nvPr/>
        </p:nvSpPr>
        <p:spPr>
          <a:xfrm>
            <a:off x="1752600" y="635635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Taken from: Rob </a:t>
            </a:r>
            <a:r>
              <a:rPr lang="en-CA" sz="1600" dirty="0" err="1"/>
              <a:t>Simmon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From Space to Story in Data Journalism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7D1F2-73CC-CFC6-7BF4-A5157762069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data provides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to the news, </a:t>
            </a:r>
            <a:r>
              <a:rPr lang="en-CA" dirty="0">
                <a:solidFill>
                  <a:srgbClr val="0070C0"/>
                </a:solidFill>
              </a:rPr>
              <a:t>documents</a:t>
            </a:r>
            <a:r>
              <a:rPr lang="en-CA" dirty="0"/>
              <a:t> events, and a tool for </a:t>
            </a:r>
            <a:r>
              <a:rPr lang="en-CA" dirty="0">
                <a:solidFill>
                  <a:srgbClr val="0070C0"/>
                </a:solidFill>
              </a:rPr>
              <a:t>investigation</a:t>
            </a:r>
            <a:r>
              <a:rPr lang="en-CA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2D245-9435-7CE3-4707-C82A18D81FF8}"/>
              </a:ext>
            </a:extLst>
          </p:cNvPr>
          <p:cNvSpPr txBox="1"/>
          <p:nvPr/>
        </p:nvSpPr>
        <p:spPr>
          <a:xfrm>
            <a:off x="1600200" y="588645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U.S. spy satellite image of a Soviet shipyard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D2E7F-5B9A-A457-82F4-701D4F68B6AF}"/>
              </a:ext>
            </a:extLst>
          </p:cNvPr>
          <p:cNvSpPr txBox="1"/>
          <p:nvPr/>
        </p:nvSpPr>
        <p:spPr>
          <a:xfrm>
            <a:off x="4495800" y="58864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3D rendering of Hurricane Linda (NOAA)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FF528-8982-AE09-EC0E-CA0B7DB8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545267"/>
            <a:ext cx="96190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1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D7181-5B6C-5491-A216-4C772D2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A satellite image of the earth&#10;&#10;Description automatically generated">
            <a:extLst>
              <a:ext uri="{FF2B5EF4-FFF2-40B4-BE49-F238E27FC236}">
                <a16:creationId xmlns:a16="http://schemas.microsoft.com/office/drawing/2014/main" id="{C751FACC-06AD-75B2-F290-5152040D0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1" y="1179721"/>
            <a:ext cx="7019177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943BB-6F36-2B98-7820-908B1EBF9405}"/>
              </a:ext>
            </a:extLst>
          </p:cNvPr>
          <p:cNvSpPr txBox="1"/>
          <p:nvPr/>
        </p:nvSpPr>
        <p:spPr>
          <a:xfrm>
            <a:off x="914400" y="3048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image of smoke from wildfires provides the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&amp; </a:t>
            </a:r>
            <a:r>
              <a:rPr lang="en-CA" dirty="0">
                <a:solidFill>
                  <a:srgbClr val="0070C0"/>
                </a:solidFill>
              </a:rPr>
              <a:t>scope</a:t>
            </a:r>
            <a:r>
              <a:rPr lang="en-CA" dirty="0"/>
              <a:t> for this story, justifying the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3633-56A2-FCD7-AC8E-CB39A3CEB592}"/>
              </a:ext>
            </a:extLst>
          </p:cNvPr>
          <p:cNvSpPr txBox="1"/>
          <p:nvPr/>
        </p:nvSpPr>
        <p:spPr>
          <a:xfrm>
            <a:off x="6858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Zoë </a:t>
            </a:r>
            <a:r>
              <a:rPr lang="en-CA" sz="1400" dirty="0" err="1"/>
              <a:t>Schlanger</a:t>
            </a:r>
            <a:r>
              <a:rPr lang="en-CA" sz="1400" dirty="0"/>
              <a:t> &amp; Daniel Wolfe, </a:t>
            </a:r>
            <a:r>
              <a:rPr lang="en-CA" sz="1400" dirty="0">
                <a:hlinkClick r:id="rId3"/>
              </a:rPr>
              <a:t>The fires in the Amazon were likely set intentionally</a:t>
            </a:r>
            <a:r>
              <a:rPr lang="en-CA" sz="1400" dirty="0"/>
              <a:t>, </a:t>
            </a:r>
            <a:r>
              <a:rPr lang="en-CA" sz="1400" i="1" dirty="0"/>
              <a:t>Quartz</a:t>
            </a:r>
            <a:r>
              <a:rPr lang="en-CA" sz="1400" dirty="0"/>
              <a:t>, Aug. 2019</a:t>
            </a:r>
          </a:p>
        </p:txBody>
      </p:sp>
    </p:spTree>
    <p:extLst>
      <p:ext uri="{BB962C8B-B14F-4D97-AF65-F5344CB8AC3E}">
        <p14:creationId xmlns:p14="http://schemas.microsoft.com/office/powerpoint/2010/main" val="3493386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50221-437A-442F-FF87-E6D72AB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for DDJ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AF01D-9F46-5859-3FAF-90E47B3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E948EB7F-D374-A2A2-5DC3-64AFE434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066800"/>
            <a:ext cx="5052543" cy="2324554"/>
          </a:xfrm>
          <a:prstGeom prst="rect">
            <a:avLst/>
          </a:prstGeom>
        </p:spPr>
      </p:pic>
      <p:pic>
        <p:nvPicPr>
          <p:cNvPr id="7" name="Picture 6" descr="A graph with purple and pink dots&#10;&#10;Description automatically generated">
            <a:extLst>
              <a:ext uri="{FF2B5EF4-FFF2-40B4-BE49-F238E27FC236}">
                <a16:creationId xmlns:a16="http://schemas.microsoft.com/office/drawing/2014/main" id="{4E1B3C9A-51A7-812B-23D2-4AACE7DF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506437"/>
            <a:ext cx="4676285" cy="305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17634-F1B8-3F90-C394-ECA8C3808EB3}"/>
              </a:ext>
            </a:extLst>
          </p:cNvPr>
          <p:cNvSpPr txBox="1"/>
          <p:nvPr/>
        </p:nvSpPr>
        <p:spPr>
          <a:xfrm>
            <a:off x="533401" y="6172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https://datajournalism.com/survey/2022/skills-and-tools/</a:t>
            </a:r>
            <a:r>
              <a:rPr lang="en-CA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1C0AF-CD4D-D1FF-E825-F0F8759DFF40}"/>
              </a:ext>
            </a:extLst>
          </p:cNvPr>
          <p:cNvSpPr txBox="1"/>
          <p:nvPr/>
        </p:nvSpPr>
        <p:spPr>
          <a:xfrm>
            <a:off x="5715000" y="1447800"/>
            <a:ext cx="284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Of those who program, most use Python &amp; HTML, followed by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E372-08EF-986E-F4D7-4FCCAA271724}"/>
              </a:ext>
            </a:extLst>
          </p:cNvPr>
          <p:cNvSpPr txBox="1"/>
          <p:nvPr/>
        </p:nvSpPr>
        <p:spPr>
          <a:xfrm>
            <a:off x="533401" y="4114800"/>
            <a:ext cx="32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analysis &amp; </a:t>
            </a:r>
            <a:r>
              <a:rPr lang="en-CA" dirty="0" err="1"/>
              <a:t>dataviz</a:t>
            </a:r>
            <a:r>
              <a:rPr lang="en-CA" dirty="0"/>
              <a:t> mostly done with Excel &amp; Google sheets</a:t>
            </a:r>
          </a:p>
        </p:txBody>
      </p:sp>
    </p:spTree>
    <p:extLst>
      <p:ext uri="{BB962C8B-B14F-4D97-AF65-F5344CB8AC3E}">
        <p14:creationId xmlns:p14="http://schemas.microsoft.com/office/powerpoint/2010/main" val="3899640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D27-DD4E-A68A-99A3-3947D0B7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070AD-2C93-C040-3C73-421E2DE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65FD1-D7E8-2F70-894E-5C763507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106"/>
            <a:ext cx="7543800" cy="469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3F9FC-6F3D-0013-962B-8E7AD2CDE594}"/>
              </a:ext>
            </a:extLst>
          </p:cNvPr>
          <p:cNvSpPr txBox="1"/>
          <p:nvPr/>
        </p:nvSpPr>
        <p:spPr>
          <a:xfrm>
            <a:off x="762000" y="6400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https://flourish.studio/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23FD-F97E-D06A-211F-E237132A4206}"/>
              </a:ext>
            </a:extLst>
          </p:cNvPr>
          <p:cNvSpPr txBox="1"/>
          <p:nvPr/>
        </p:nvSpPr>
        <p:spPr>
          <a:xfrm>
            <a:off x="457200" y="11731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Popular DDJ tool for creating interactive, dynamic stories and </a:t>
            </a:r>
            <a:r>
              <a:rPr lang="en-CA" dirty="0" err="1"/>
              <a:t>datavis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DBFD-A2F6-E1FA-7BC5-62E89DC6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21F20-BBF7-408F-8F44-7762766E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6449-6B44-44D3-A7DA-75B9A23A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8E9FBB-090D-40DD-AC0D-3F0784CB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2" y="2209800"/>
            <a:ext cx="8095238" cy="39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463EE-6E33-4CB0-A92E-C9C77063741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2021, </a:t>
            </a:r>
            <a:r>
              <a:rPr lang="en-US" dirty="0">
                <a:hlinkClick r:id="rId3"/>
              </a:rPr>
              <a:t>https://datajournalism.com/read/blog/best-data-journalism-projects-2021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26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black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DDJ reflects increased interaction between journalists and  {visualization design, computer science and statistics}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Satellite journalism</a:t>
            </a:r>
          </a:p>
          <a:p>
            <a:pPr lvl="1"/>
            <a:r>
              <a:rPr lang="en-US" dirty="0"/>
              <a:t>Crowd sourcing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There was overwhelming evidence for the cause of destruction.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8552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8865</TotalTime>
  <Words>3845</Words>
  <Application>Microsoft Office PowerPoint</Application>
  <PresentationFormat>On-screen Show (4:3)</PresentationFormat>
  <Paragraphs>463</Paragraphs>
  <Slides>70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Symbol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“Data” in Data Journalism</vt:lpstr>
      <vt:lpstr>Examples of #DDJ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policy</vt:lpstr>
      <vt:lpstr>Seatbelts: Story telling</vt:lpstr>
      <vt:lpstr>Race &amp; Crime</vt:lpstr>
      <vt:lpstr>Racial profiling: Analysis graph</vt:lpstr>
      <vt:lpstr>Racial profiling: The process</vt:lpstr>
      <vt:lpstr>Racial profiling: Presentation graphic</vt:lpstr>
      <vt:lpstr>Traffic stops</vt:lpstr>
      <vt:lpstr>Star gets action</vt:lpstr>
      <vt:lpstr>But not without pushback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Our World in Data</vt:lpstr>
      <vt:lpstr>Financial Times COVID tracker</vt:lpstr>
      <vt:lpstr>Reuters COVID tracker</vt:lpstr>
      <vt:lpstr>PowerPoint Presentation</vt:lpstr>
      <vt:lpstr>Flatten the curve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Satellite Journalism</vt:lpstr>
      <vt:lpstr>Satellite Journalism</vt:lpstr>
      <vt:lpstr>Cuban Missile Crisis: Before vs. After</vt:lpstr>
      <vt:lpstr>PowerPoint Presentation</vt:lpstr>
      <vt:lpstr>Remote sensing tools for telling stories</vt:lpstr>
      <vt:lpstr>PowerPoint Presentation</vt:lpstr>
      <vt:lpstr>Software for DDJ</vt:lpstr>
      <vt:lpstr> </vt:lpstr>
      <vt:lpstr>Learning more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145</cp:revision>
  <dcterms:created xsi:type="dcterms:W3CDTF">2017-10-14T20:35:56Z</dcterms:created>
  <dcterms:modified xsi:type="dcterms:W3CDTF">2024-03-24T15:05:04Z</dcterms:modified>
</cp:coreProperties>
</file>